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305" r:id="rId10"/>
    <p:sldId id="306" r:id="rId11"/>
    <p:sldId id="307" r:id="rId12"/>
    <p:sldId id="311" r:id="rId13"/>
    <p:sldId id="312" r:id="rId14"/>
    <p:sldId id="290" r:id="rId15"/>
    <p:sldId id="297" r:id="rId16"/>
    <p:sldId id="291" r:id="rId17"/>
    <p:sldId id="293" r:id="rId18"/>
    <p:sldId id="296" r:id="rId19"/>
    <p:sldId id="292" r:id="rId20"/>
    <p:sldId id="301" r:id="rId21"/>
    <p:sldId id="273" r:id="rId22"/>
    <p:sldId id="300" r:id="rId23"/>
    <p:sldId id="303" r:id="rId24"/>
    <p:sldId id="304" r:id="rId25"/>
    <p:sldId id="302" r:id="rId26"/>
    <p:sldId id="299" r:id="rId27"/>
    <p:sldId id="309" r:id="rId28"/>
    <p:sldId id="295" r:id="rId29"/>
    <p:sldId id="264" r:id="rId30"/>
    <p:sldId id="284" r:id="rId31"/>
    <p:sldId id="2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6" autoAdjust="0"/>
    <p:restoredTop sz="60811" autoAdjust="0"/>
  </p:normalViewPr>
  <p:slideViewPr>
    <p:cSldViewPr snapToGrid="0">
      <p:cViewPr>
        <p:scale>
          <a:sx n="50" d="100"/>
          <a:sy n="50" d="100"/>
        </p:scale>
        <p:origin x="437" y="10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2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EAMS</a:t>
            </a:r>
            <a:r>
              <a:rPr lang="en-GB" baseline="0" dirty="0" smtClean="0"/>
              <a:t> (</a:t>
            </a:r>
            <a:r>
              <a:rPr lang="en-GB" dirty="0" smtClean="0"/>
              <a:t>Density-based) - 2002</a:t>
            </a:r>
            <a:endParaRPr lang="en-GB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Mean</a:t>
            </a:r>
            <a:r>
              <a:rPr lang="en-GB" baseline="0" dirty="0" smtClean="0"/>
              <a:t> shift procedure is extremely versatile tool for feature space analysis and can provide reliable solutions for many computer vision </a:t>
            </a:r>
            <a:r>
              <a:rPr lang="en-GB" baseline="0" dirty="0" smtClean="0"/>
              <a:t>tasks and is </a:t>
            </a:r>
            <a:r>
              <a:rPr lang="en-GB" baseline="0" dirty="0" smtClean="0"/>
              <a:t>robust for feature space </a:t>
            </a:r>
            <a:r>
              <a:rPr lang="en-GB" baseline="0" dirty="0" smtClean="0"/>
              <a:t>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mean until it converges to maxima of density function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converges</a:t>
            </a:r>
            <a:endParaRPr lang="en-GB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ERS (</a:t>
            </a:r>
            <a:r>
              <a:rPr lang="en-GB" dirty="0" smtClean="0"/>
              <a:t>Graph-based)</a:t>
            </a:r>
            <a:endParaRPr lang="en-GB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Entropy rate of a random walk on a </a:t>
            </a:r>
            <a:r>
              <a:rPr lang="en-GB" baseline="0" dirty="0" smtClean="0"/>
              <a:t>graph</a:t>
            </a:r>
            <a:r>
              <a:rPr lang="en-GB" baseline="0" dirty="0" smtClean="0"/>
              <a:t/>
            </a:r>
            <a:br>
              <a:rPr lang="en-GB" baseline="0" dirty="0" smtClean="0"/>
            </a:br>
            <a:r>
              <a:rPr lang="en-GB" baseline="0" dirty="0" err="1" smtClean="0"/>
              <a:t>Favors</a:t>
            </a:r>
            <a:r>
              <a:rPr lang="en-GB" baseline="0" dirty="0" smtClean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Balancing term</a:t>
            </a:r>
            <a:br>
              <a:rPr lang="en-GB" baseline="0" dirty="0" smtClean="0"/>
            </a:br>
            <a:r>
              <a:rPr lang="en-GB" baseline="0" dirty="0" smtClean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Aims to </a:t>
            </a:r>
            <a:r>
              <a:rPr lang="en-GB" baseline="0" dirty="0" smtClean="0"/>
              <a:t>generalize </a:t>
            </a:r>
            <a:r>
              <a:rPr lang="en-GB" baseline="0" dirty="0" smtClean="0"/>
              <a:t>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Segmentation is given by the graph topology that maximizes the objective function under the </a:t>
            </a:r>
            <a:r>
              <a:rPr lang="en-GB" baseline="0" dirty="0" err="1" smtClean="0"/>
              <a:t>matroid</a:t>
            </a:r>
            <a:r>
              <a:rPr lang="en-GB" baseline="0" dirty="0" smtClean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Exploiting submodular and monotonic properties of the objective function </a:t>
            </a:r>
            <a:r>
              <a:rPr lang="en-GB" baseline="0" dirty="0" smtClean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>
                <a:sym typeface="Wingdings" panose="05000000000000000000" pitchFamily="2" charset="2"/>
              </a:rPr>
              <a:t>Outperformed all state-of-the-art Superpixel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SLIC (</a:t>
            </a:r>
            <a:r>
              <a:rPr lang="en-GB" dirty="0" smtClean="0"/>
              <a:t>Clustering-based) - 2010</a:t>
            </a:r>
            <a:endParaRPr lang="en-GB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</a:t>
            </a:r>
            <a:r>
              <a:rPr lang="en-GB" baseline="0" dirty="0" smtClean="0"/>
              <a:t>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Very simple: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ETPS (</a:t>
            </a:r>
            <a:r>
              <a:rPr lang="en-GB" dirty="0" smtClean="0"/>
              <a:t>Energy Optimisation) - 2015</a:t>
            </a:r>
            <a:endParaRPr lang="en-GB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Occlusion/ object </a:t>
            </a:r>
            <a:r>
              <a:rPr lang="en-GB" baseline="0" smtClean="0"/>
              <a:t>borders  labelling:</a:t>
            </a:r>
            <a:endParaRPr lang="en-GB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Init</a:t>
            </a:r>
            <a:r>
              <a:rPr lang="en-GB" dirty="0" smtClean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Compute mean </a:t>
            </a:r>
            <a:r>
              <a:rPr lang="en-GB" dirty="0" err="1" smtClean="0"/>
              <a:t>color</a:t>
            </a:r>
            <a:r>
              <a:rPr lang="en-GB" dirty="0" smtClean="0"/>
              <a:t> (</a:t>
            </a:r>
            <a:r>
              <a:rPr lang="en-GB" dirty="0" err="1" smtClean="0"/>
              <a:t>center</a:t>
            </a:r>
            <a:r>
              <a:rPr lang="en-GB" dirty="0" smtClean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For </a:t>
            </a:r>
            <a:r>
              <a:rPr lang="en-GB" dirty="0" err="1" smtClean="0"/>
              <a:t>iter</a:t>
            </a:r>
            <a:r>
              <a:rPr lang="en-GB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Valid connectivity block </a:t>
            </a:r>
            <a:r>
              <a:rPr lang="en-GB" dirty="0" err="1" smtClean="0"/>
              <a:t>i</a:t>
            </a:r>
            <a:r>
              <a:rPr lang="en-GB" dirty="0" smtClean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 smtClean="0"/>
              <a:t>center</a:t>
            </a:r>
            <a:r>
              <a:rPr lang="en-GB" dirty="0" smtClean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i’s neighbours to block list end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Compute mean colour (centre) and mean 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energy 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Superpixel</a:t>
            </a:r>
            <a:endParaRPr lang="en-GB" b="1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Compute mean colour (centre) and mean 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energy 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Superpixel</a:t>
            </a:r>
            <a:endParaRPr lang="en-GB" b="1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37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We can</a:t>
            </a:r>
            <a:r>
              <a:rPr lang="en-GB" baseline="0" dirty="0" smtClean="0"/>
              <a:t> see that SLIC better catches shapes with low number of Superpixels while ETPS sticks to its pixels 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03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01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231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7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5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92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96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603-4083-334C-BD6D-FED4A5A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BB21-4CD7-CE45-AC2A-916318E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benchmarks were used</a:t>
            </a:r>
          </a:p>
          <a:p>
            <a:pPr lvl="1"/>
            <a:r>
              <a:rPr lang="en-US" dirty="0"/>
              <a:t>Boundary Recall</a:t>
            </a:r>
          </a:p>
          <a:p>
            <a:pPr lvl="1"/>
            <a:r>
              <a:rPr lang="en-US" dirty="0" err="1"/>
              <a:t>Undersegmentation</a:t>
            </a:r>
            <a:r>
              <a:rPr lang="en-US" dirty="0"/>
              <a:t> error</a:t>
            </a:r>
          </a:p>
          <a:p>
            <a:pPr lvl="1"/>
            <a:r>
              <a:rPr lang="en-US" dirty="0"/>
              <a:t>Explained Variation</a:t>
            </a:r>
          </a:p>
          <a:p>
            <a:pPr lvl="1"/>
            <a:r>
              <a:rPr lang="en-US" dirty="0"/>
              <a:t>Compactness</a:t>
            </a:r>
          </a:p>
          <a:p>
            <a:r>
              <a:rPr lang="en-US" dirty="0"/>
              <a:t>Across the different datasets, iterative energy, clustering and graph-based algorithms show favorable performance</a:t>
            </a:r>
          </a:p>
          <a:p>
            <a:r>
              <a:rPr lang="en-US" dirty="0"/>
              <a:t>Examples are ETPS, SEEDS, ERS and SLIC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26DD-9EC2-7A46-850C-CBD15E3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3A1-00C0-C44F-99EA-BB8855F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0BF9-9540-AC41-B6CF-9F3F0832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3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  <a:p>
            <a:r>
              <a:rPr lang="en-US" dirty="0"/>
              <a:t>It does help </a:t>
            </a:r>
            <a:r>
              <a:rPr lang="en-US" dirty="0" err="1"/>
              <a:t>superpixels</a:t>
            </a:r>
            <a:r>
              <a:rPr lang="en-US" dirty="0"/>
              <a:t> resemble the 3D structure within the image</a:t>
            </a:r>
          </a:p>
          <a:p>
            <a:r>
              <a:rPr lang="en-US" dirty="0"/>
              <a:t>But not all algorithms take advantage of this, as clustering algorithms such as SLIC and DASP which are based on k-means using color and spatial information do not necessarily show better performance using depth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08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/>
              <a:t>Mean shift procedure for density estimation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/>
              <a:t>Utilising entropy rate of random walk with balancing 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</a:t>
            </a:r>
            <a:r>
              <a:rPr lang="en-GB" dirty="0" smtClean="0"/>
              <a:t>joint segmentation, </a:t>
            </a:r>
            <a:r>
              <a:rPr lang="en-GB" dirty="0"/>
              <a:t>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	    ETPS			     SEEDS		            SLIC			 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</a:t>
            </a:r>
            <a:r>
              <a:rPr lang="en-GB" b="1" dirty="0" smtClean="0"/>
              <a:t>colour </a:t>
            </a:r>
            <a:r>
              <a:rPr lang="en-GB" b="1" dirty="0"/>
              <a:t>(</a:t>
            </a:r>
            <a:r>
              <a:rPr lang="en-GB" b="1" dirty="0" smtClean="0"/>
              <a:t>centre) </a:t>
            </a:r>
            <a:r>
              <a:rPr lang="en-GB" b="1" dirty="0"/>
              <a:t>and mean </a:t>
            </a:r>
            <a:r>
              <a:rPr lang="en-GB" b="1" dirty="0" smtClean="0"/>
              <a:t>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</a:t>
            </a:r>
            <a:r>
              <a:rPr lang="en-GB" i="1" dirty="0" smtClean="0"/>
              <a:t>each iteration: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</a:t>
            </a:r>
            <a:r>
              <a:rPr lang="en-GB" b="1" dirty="0"/>
              <a:t>e</a:t>
            </a:r>
            <a:r>
              <a:rPr lang="en-GB" b="1" dirty="0" smtClean="0"/>
              <a:t>nergy </a:t>
            </a:r>
            <a:r>
              <a:rPr lang="en-GB" b="1" dirty="0"/>
              <a:t>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</a:t>
            </a:r>
            <a:r>
              <a:rPr lang="en-GB" b="1" dirty="0">
                <a:sym typeface="Wingdings" panose="05000000000000000000" pitchFamily="2" charset="2"/>
              </a:rPr>
              <a:t>S</a:t>
            </a:r>
            <a:r>
              <a:rPr lang="en-GB" b="1" dirty="0" smtClean="0">
                <a:sym typeface="Wingdings" panose="05000000000000000000" pitchFamily="2" charset="2"/>
              </a:rPr>
              <a:t>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</a:t>
            </a:r>
            <a:r>
              <a:rPr lang="en-GB" dirty="0"/>
              <a:t>and means for </a:t>
            </a:r>
            <a:r>
              <a:rPr lang="en-GB" dirty="0" smtClean="0"/>
              <a:t>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</a:t>
                </a:r>
                <a:r>
                  <a:rPr lang="en-GB" dirty="0" smtClean="0"/>
                  <a:t>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</a:t>
                </a:r>
                <a:r>
                  <a:rPr lang="en-GB" dirty="0" smtClean="0"/>
                  <a:t>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</a:t>
                </a:r>
                <a:r>
                  <a:rPr lang="en-GB" dirty="0" smtClean="0"/>
                  <a:t>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</a:t>
                </a:r>
                <a:r>
                  <a:rPr lang="en-GB" dirty="0" smtClean="0"/>
                  <a:t>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</a:t>
                </a:r>
                <a:r>
                  <a:rPr lang="en-GB" dirty="0" smtClean="0"/>
                  <a:t>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478279"/>
            <a:ext cx="7886700" cy="4698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Evaluation on different </a:t>
            </a:r>
          </a:p>
          <a:p>
            <a:pPr marL="0" indent="0">
              <a:buNone/>
            </a:pPr>
            <a:r>
              <a:rPr lang="en-GB" dirty="0"/>
              <a:t>   datasets</a:t>
            </a:r>
          </a:p>
          <a:p>
            <a:r>
              <a:rPr lang="en-GB" dirty="0"/>
              <a:t>State-Of-The-Art</a:t>
            </a:r>
          </a:p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894080"/>
            <a:ext cx="832587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7" cy="25475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7" cy="2547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50" cy="25379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7" cy="254759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(1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/>
              <a:t>(1 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6" cy="25475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6" cy="2547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9" cy="25379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6" cy="254759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(1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/>
              <a:t>(1 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6" cy="25475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6" cy="25475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9" cy="25379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6" cy="254759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(5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 smtClean="0"/>
              <a:t>(5 </a:t>
            </a:r>
            <a:r>
              <a:rPr lang="en-GB" sz="2000" dirty="0"/>
              <a:t>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1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24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550007"/>
            <a:ext cx="3816624" cy="25475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4203794"/>
            <a:ext cx="3816624" cy="25475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8" cy="25379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1" y="4203794"/>
            <a:ext cx="3816624" cy="254759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(20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 smtClean="0"/>
              <a:t>(20 </a:t>
            </a:r>
            <a:r>
              <a:rPr lang="en-GB" sz="2000" dirty="0"/>
              <a:t>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6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894080"/>
            <a:ext cx="832587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/>
              <a:t>Live Demo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 smtClean="0"/>
              <a:t>(ETPS &amp; SLIC)</a:t>
            </a: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5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27</a:t>
            </a:fld>
            <a:endParaRPr lang="en-GB"/>
          </a:p>
        </p:txBody>
      </p:sp>
      <p:pic>
        <p:nvPicPr>
          <p:cNvPr id="8" name="Efficient Joint Segmentation, Occlusion Labeling, Stereo and  Flow Estimation (720p_30fps_H264-192kbit_AAC)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35" end="0.4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637" y="1163577"/>
            <a:ext cx="8500725" cy="4781550"/>
          </a:xfrm>
        </p:spPr>
      </p:pic>
    </p:spTree>
    <p:extLst>
      <p:ext uri="{BB962C8B-B14F-4D97-AF65-F5344CB8AC3E}">
        <p14:creationId xmlns:p14="http://schemas.microsoft.com/office/powerpoint/2010/main" val="38838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 resolution and number of Superpixels linked</a:t>
            </a:r>
          </a:p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29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30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31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</TotalTime>
  <Words>2313</Words>
  <Application>Microsoft Office PowerPoint</Application>
  <PresentationFormat>Bildschirmpräsentation (4:3)</PresentationFormat>
  <Paragraphs>404</Paragraphs>
  <Slides>31</Slides>
  <Notes>27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197</cp:revision>
  <dcterms:created xsi:type="dcterms:W3CDTF">2018-02-01T16:42:40Z</dcterms:created>
  <dcterms:modified xsi:type="dcterms:W3CDTF">2018-02-22T14:13:54Z</dcterms:modified>
</cp:coreProperties>
</file>